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ppt/_rels/presentation.xml.rels" ContentType="application/vnd.openxmlformats-package.relationships+xml"/>
  <Override PartName="/ppt/media/image27.jpeg" ContentType="image/jpeg"/>
  <Override PartName="/ppt/media/image26.png" ContentType="image/png"/>
  <Override PartName="/ppt/media/image25.png" ContentType="image/png"/>
  <Override PartName="/ppt/media/image10.png" ContentType="image/png"/>
  <Override PartName="/ppt/media/image24.png" ContentType="image/png"/>
  <Override PartName="/ppt/media/image9.png" ContentType="image/png"/>
  <Override PartName="/ppt/media/image23.png" ContentType="image/png"/>
  <Override PartName="/ppt/media/image8.png" ContentType="image/png"/>
  <Override PartName="/ppt/media/image5.jpeg" ContentType="image/jpeg"/>
  <Override PartName="/ppt/media/image1.jpeg" ContentType="image/jpeg"/>
  <Override PartName="/ppt/media/image1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jpeg" ContentType="image/jpeg"/>
  <Override PartName="/ppt/media/image16.png" ContentType="image/png"/>
  <Override PartName="/ppt/media/image4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6.png" ContentType="image/png"/>
  <Override PartName="/ppt/media/image21.png" ContentType="image/png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charts/chart44.xml" ContentType="application/vnd.openxmlformats-officedocument.drawingml.chart+xml"/>
  <Override PartName="/ppt/charts/chart43.xml" ContentType="application/vnd.openxmlformats-officedocument.drawingml.char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12192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
</Relationships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11"/>
      <c:rotY val="25"/>
      <c:rAngAx val="1"/>
      <c:perspective val="40"/>
    </c:view3D>
    <c:floor>
      <c:spPr>
        <a:solidFill>
          <a:srgbClr val="cccccc"/>
        </a:solidFill>
        <a:ln w="9360">
          <a:noFill/>
        </a:ln>
      </c:spPr>
    </c:floor>
    <c:sideWall>
      <c:spPr>
        <a:noFill/>
        <a:ln w="9360">
          <a:solidFill>
            <a:srgbClr val="b3b3b3"/>
          </a:solidFill>
          <a:round/>
        </a:ln>
      </c:spPr>
    </c:sideWall>
    <c:backWall>
      <c:spPr>
        <a:noFill/>
        <a:ln w="9360">
          <a:solidFill>
            <a:srgbClr val="b3b3b3"/>
          </a:solidFill>
          <a:round/>
        </a:ln>
      </c:spPr>
    </c:backWall>
    <c:plotArea>
      <c:bar3D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Column B</c:v>
                </c:pt>
              </c:strCache>
            </c:strRef>
          </c:tx>
          <c:spPr>
            <a:solidFill>
              <a:srgbClr val="001e33"/>
            </a:solidFill>
            <a:ln>
              <a:noFill/>
            </a:ln>
          </c:spPr>
          <c:invertIfNegative val="0"/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0"/>
          </c:dLbls>
          <c:cat>
            <c:strRef>
              <c:f>categories</c:f>
              <c:strCache>
                <c:ptCount val="5"/>
                <c:pt idx="0">
                  <c:v>15000</c:v>
                </c:pt>
                <c:pt idx="1">
                  <c:v>45000</c:v>
                </c:pt>
                <c:pt idx="2">
                  <c:v>75000</c:v>
                </c:pt>
                <c:pt idx="3">
                  <c:v>105000</c:v>
                </c:pt>
                <c:pt idx="4">
                  <c:v>135000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0.225</c:v>
                </c:pt>
                <c:pt idx="1">
                  <c:v>2.025</c:v>
                </c:pt>
                <c:pt idx="2">
                  <c:v>5.625</c:v>
                </c:pt>
                <c:pt idx="3">
                  <c:v>11.025</c:v>
                </c:pt>
                <c:pt idx="4">
                  <c:v>18.225</c:v>
                </c:pt>
              </c:numCache>
            </c:numRef>
          </c:val>
        </c:ser>
        <c:gapWidth val="100"/>
        <c:shape val="cylinder"/>
        <c:axId val="29051055"/>
        <c:axId val="5227099"/>
        <c:axId val="0"/>
      </c:bar3DChart>
      <c:catAx>
        <c:axId val="29051055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Training Dataset Size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[$-409]MM/DD/YYYY" sourceLinked="1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5227099"/>
        <c:crosses val="autoZero"/>
        <c:auto val="1"/>
        <c:lblAlgn val="ctr"/>
        <c:lblOffset val="100"/>
      </c:catAx>
      <c:valAx>
        <c:axId val="5227099"/>
        <c:scaling>
          <c:orientation val="minMax"/>
        </c:scaling>
        <c:delete val="0"/>
        <c:axPos val="l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title>
          <c:tx>
            <c:rich>
              <a:bodyPr rot="-5400000"/>
              <a:lstStyle/>
              <a:p>
                <a:pPr>
                  <a:def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Time Consumption (s)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29051055"/>
        <c:crosses val="autoZero"/>
      </c:valAx>
    </c:plotArea>
    <c:plotVisOnly val="1"/>
    <c:dispBlanksAs val="gap"/>
  </c:chart>
  <c:spPr>
    <a:solidFill>
      <a:srgbClr val="ffffff"/>
    </a:solidFill>
    <a:ln>
      <a:noFill/>
    </a:ln>
  </c:spPr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roundedCorners val="0"/>
  <c:chart>
    <c:view3D>
      <c:rotX val="11"/>
      <c:rotY val="25"/>
      <c:rAngAx val="1"/>
      <c:perspective val="40"/>
    </c:view3D>
    <c:floor>
      <c:spPr>
        <a:solidFill>
          <a:srgbClr val="cccccc"/>
        </a:solidFill>
        <a:ln w="9360">
          <a:noFill/>
        </a:ln>
      </c:spPr>
    </c:floor>
    <c:sideWall>
      <c:spPr>
        <a:noFill/>
        <a:ln w="9360">
          <a:solidFill>
            <a:srgbClr val="b3b3b3"/>
          </a:solidFill>
          <a:round/>
        </a:ln>
      </c:spPr>
    </c:sideWall>
    <c:backWall>
      <c:spPr>
        <a:noFill/>
        <a:ln w="9360">
          <a:solidFill>
            <a:srgbClr val="b3b3b3"/>
          </a:solidFill>
          <a:round/>
        </a:ln>
      </c:spPr>
    </c:backWall>
    <c:plotArea>
      <c:bar3DChart>
        <c:barDir val="col"/>
        <c:grouping val="clustered"/>
        <c:varyColors val="0"/>
        <c:ser>
          <c:idx val="0"/>
          <c:order val="0"/>
          <c:tx>
            <c:strRef>
              <c:f>label 0</c:f>
              <c:strCache>
                <c:ptCount val="1"/>
                <c:pt idx="0">
                  <c:v>Column B</c:v>
                </c:pt>
              </c:strCache>
            </c:strRef>
          </c:tx>
          <c:spPr>
            <a:solidFill>
              <a:srgbClr val="48ac76"/>
            </a:solidFill>
            <a:ln>
              <a:noFill/>
            </a:ln>
          </c:spPr>
          <c:invertIfNegative val="0"/>
          <c:dLbls>
            <c:numFmt formatCode="General" sourceLinked="1"/>
            <c:txPr>
              <a:bodyPr/>
              <a:lstStyle/>
              <a:p>
                <a:pPr>
                  <a:defRPr b="0" sz="10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eparator> </c:separator>
            <c:showLeaderLines val="0"/>
          </c:dLbls>
          <c:cat>
            <c:strRef>
              <c:f>categories</c:f>
              <c:strCache>
                <c:ptCount val="5"/>
                <c:pt idx="0">
                  <c:v>15000</c:v>
                </c:pt>
                <c:pt idx="1">
                  <c:v>45000</c:v>
                </c:pt>
                <c:pt idx="2">
                  <c:v>75000</c:v>
                </c:pt>
                <c:pt idx="3">
                  <c:v>105000</c:v>
                </c:pt>
                <c:pt idx="4">
                  <c:v>135000</c:v>
                </c:pt>
              </c:strCache>
            </c:strRef>
          </c:cat>
          <c:val>
            <c:numRef>
              <c:f>0</c:f>
              <c:numCache>
                <c:formatCode>General</c:formatCode>
                <c:ptCount val="5"/>
                <c:pt idx="0">
                  <c:v>15</c:v>
                </c:pt>
                <c:pt idx="1">
                  <c:v>45</c:v>
                </c:pt>
                <c:pt idx="2">
                  <c:v>75</c:v>
                </c:pt>
                <c:pt idx="3">
                  <c:v>105</c:v>
                </c:pt>
                <c:pt idx="4">
                  <c:v>135</c:v>
                </c:pt>
              </c:numCache>
            </c:numRef>
          </c:val>
        </c:ser>
        <c:gapWidth val="100"/>
        <c:shape val="cylinder"/>
        <c:axId val="69452555"/>
        <c:axId val="79287939"/>
        <c:axId val="0"/>
      </c:bar3DChart>
      <c:catAx>
        <c:axId val="69452555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Training Dataset Size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[$-409]MM/DD/YYYY" sourceLinked="1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79287939"/>
        <c:crosses val="autoZero"/>
        <c:auto val="1"/>
        <c:lblAlgn val="ctr"/>
        <c:lblOffset val="100"/>
      </c:catAx>
      <c:valAx>
        <c:axId val="79287939"/>
        <c:scaling>
          <c:orientation val="minMax"/>
        </c:scaling>
        <c:delete val="0"/>
        <c:axPos val="l"/>
        <c:majorGridlines>
          <c:spPr>
            <a:ln w="9360">
              <a:solidFill>
                <a:srgbClr val="b3b3b3"/>
              </a:solidFill>
              <a:round/>
            </a:ln>
          </c:spPr>
        </c:majorGridlines>
        <c:title>
          <c:tx>
            <c:rich>
              <a:bodyPr rot="-5400000"/>
              <a:lstStyle/>
              <a:p>
                <a:pPr>
                  <a:def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defRPr>
                </a:pPr>
                <a:r>
                  <a:rPr b="0" sz="900" spc="-1" strike="noStrike">
                    <a:solidFill>
                      <a:srgbClr val="000000"/>
                    </a:solidFill>
                    <a:latin typeface="Arial"/>
                    <a:ea typeface="DejaVu Sans"/>
                  </a:rPr>
                  <a:t>Memory Consumption (MB)</a:t>
                </a:r>
              </a:p>
            </c:rich>
          </c:tx>
          <c:overlay val="0"/>
          <c:spPr>
            <a:noFill/>
            <a:ln>
              <a:noFill/>
            </a:ln>
          </c:spPr>
        </c:title>
        <c:numFmt formatCode="General" sourceLinked="0"/>
        <c:majorTickMark val="out"/>
        <c:minorTickMark val="none"/>
        <c:tickLblPos val="nextTo"/>
        <c:spPr>
          <a:ln w="9360">
            <a:solidFill>
              <a:srgbClr val="b3b3b3"/>
            </a:solidFill>
            <a:round/>
          </a:ln>
        </c:spPr>
        <c:txPr>
          <a:bodyPr/>
          <a:lstStyle/>
          <a:p>
            <a:pPr>
              <a:defRPr b="0" sz="1000" spc="-1" strike="noStrike">
                <a:solidFill>
                  <a:srgbClr val="000000"/>
                </a:solidFill>
                <a:latin typeface="Arial"/>
                <a:ea typeface="DejaVu Sans"/>
              </a:defRPr>
            </a:pPr>
          </a:p>
        </c:txPr>
        <c:crossAx val="69452555"/>
        <c:crosses val="autoZero"/>
      </c:valAx>
    </c:plotArea>
    <c:plotVisOnly val="1"/>
    <c:dispBlanksAs val="gap"/>
  </c:chart>
  <c:spPr>
    <a:solidFill>
      <a:srgbClr val="ffffff"/>
    </a:solidFill>
    <a:ln>
      <a:noFill/>
    </a:ln>
  </c:spPr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</a:t>
            </a:r>
            <a:r>
              <a:rPr b="0" lang="en-US" sz="4400" spc="-1" strike="noStrike">
                <a:latin typeface="Arial"/>
              </a:rPr>
              <a:t>title text </a:t>
            </a:r>
            <a:r>
              <a:rPr b="0" lang="en-US" sz="4400" spc="-1" strike="noStrike">
                <a:latin typeface="Arial"/>
              </a:rPr>
              <a:t>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latin typeface="Arial"/>
              </a:rPr>
              <a:t>Click </a:t>
            </a:r>
            <a:r>
              <a:rPr b="0" lang="en-US" sz="4400" spc="-1" strike="noStrike">
                <a:latin typeface="Arial"/>
              </a:rPr>
              <a:t>to </a:t>
            </a:r>
            <a:r>
              <a:rPr b="0" lang="en-US" sz="4400" spc="-1" strike="noStrike">
                <a:latin typeface="Arial"/>
              </a:rPr>
              <a:t>edit </a:t>
            </a:r>
            <a:r>
              <a:rPr b="0" lang="en-US" sz="4400" spc="-1" strike="noStrike">
                <a:latin typeface="Arial"/>
              </a:rPr>
              <a:t>the </a:t>
            </a:r>
            <a:r>
              <a:rPr b="0" lang="en-US" sz="4400" spc="-1" strike="noStrike">
                <a:latin typeface="Arial"/>
              </a:rPr>
              <a:t>title </a:t>
            </a:r>
            <a:r>
              <a:rPr b="0" lang="en-US" sz="4400" spc="-1" strike="noStrike">
                <a:latin typeface="Arial"/>
              </a:rPr>
              <a:t>text </a:t>
            </a:r>
            <a:r>
              <a:rPr b="0" lang="en-US" sz="4400" spc="-1" strike="noStrike">
                <a:latin typeface="Arial"/>
              </a:rPr>
              <a:t>forma</a:t>
            </a:r>
            <a:r>
              <a:rPr b="0" lang="en-US" sz="4400" spc="-1" strike="noStrike">
                <a:latin typeface="Arial"/>
              </a:rPr>
              <a:t>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hyperlink" Target="https://l.facebook.com/l.php?u=https://arxiv.org/abs/1611.04156&amp;h=IAQFlqjZK" TargetMode="External"/><Relationship Id="rId3" Type="http://schemas.openxmlformats.org/officeDocument/2006/relationships/image" Target="../media/image26.png"/><Relationship Id="rId4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image" Target="../media/image4.png"/><Relationship Id="rId3" Type="http://schemas.openxmlformats.org/officeDocument/2006/relationships/image" Target="../media/image5.jpe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chart" Target="../charts/chart43.xml"/><Relationship Id="rId3" Type="http://schemas.openxmlformats.org/officeDocument/2006/relationships/chart" Target="../charts/chart44.xml"/><Relationship Id="rId4" Type="http://schemas.openxmlformats.org/officeDocument/2006/relationships/image" Target="../media/image23.png"/><Relationship Id="rId5" Type="http://schemas.openxmlformats.org/officeDocument/2006/relationships/image" Target="../media/image24.png"/><Relationship Id="rId6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Imagen 3" descr=""/>
          <p:cNvPicPr/>
          <p:nvPr/>
        </p:nvPicPr>
        <p:blipFill>
          <a:blip r:embed="rId2"/>
          <a:srcRect l="0" t="78334" r="0" b="0"/>
          <a:stretch/>
        </p:blipFill>
        <p:spPr>
          <a:xfrm>
            <a:off x="36000" y="5394960"/>
            <a:ext cx="12193560" cy="1483920"/>
          </a:xfrm>
          <a:prstGeom prst="rect">
            <a:avLst/>
          </a:prstGeom>
          <a:ln>
            <a:noFill/>
          </a:ln>
        </p:spPr>
      </p:pic>
      <p:sp>
        <p:nvSpPr>
          <p:cNvPr id="77" name="CustomShape 1"/>
          <p:cNvSpPr/>
          <p:nvPr/>
        </p:nvSpPr>
        <p:spPr>
          <a:xfrm>
            <a:off x="0" y="20160"/>
            <a:ext cx="3474360" cy="6858720"/>
          </a:xfrm>
          <a:prstGeom prst="rect">
            <a:avLst/>
          </a:prstGeom>
          <a:solidFill>
            <a:srgbClr val="a3a8ae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THE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SAME 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TITLE 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USED 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IN THE 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TECHNICAL</a:t>
            </a:r>
            <a:br/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 REPORT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3645000" y="129960"/>
            <a:ext cx="211536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the same title you 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used in the report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79" name="CustomShape 3"/>
          <p:cNvSpPr/>
          <p:nvPr/>
        </p:nvSpPr>
        <p:spPr>
          <a:xfrm flipV="1">
            <a:off x="3232440" y="61560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CustomShape 4"/>
          <p:cNvSpPr/>
          <p:nvPr/>
        </p:nvSpPr>
        <p:spPr>
          <a:xfrm>
            <a:off x="9729000" y="129960"/>
            <a:ext cx="211536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first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7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248" name="CustomShape 1"/>
          <p:cNvSpPr/>
          <p:nvPr/>
        </p:nvSpPr>
        <p:spPr>
          <a:xfrm>
            <a:off x="265320" y="376920"/>
            <a:ext cx="54028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Report Accepted on arXiv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9" name="CustomShape 2"/>
          <p:cNvSpPr/>
          <p:nvPr/>
        </p:nvSpPr>
        <p:spPr>
          <a:xfrm flipV="1">
            <a:off x="4819320" y="54576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0" name="CustomShape 3"/>
          <p:cNvSpPr/>
          <p:nvPr/>
        </p:nvSpPr>
        <p:spPr>
          <a:xfrm>
            <a:off x="481932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51" name="CustomShape 4"/>
          <p:cNvSpPr/>
          <p:nvPr/>
        </p:nvSpPr>
        <p:spPr>
          <a:xfrm>
            <a:off x="2242800" y="2393280"/>
            <a:ext cx="342612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Include the citation of the report</a:t>
            </a:r>
            <a:br/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 arXiv and link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52" name="CustomShape 5"/>
          <p:cNvSpPr/>
          <p:nvPr/>
        </p:nvSpPr>
        <p:spPr>
          <a:xfrm flipV="1">
            <a:off x="2011680" y="264384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3" name="CustomShape 6"/>
          <p:cNvSpPr/>
          <p:nvPr/>
        </p:nvSpPr>
        <p:spPr>
          <a:xfrm>
            <a:off x="418320" y="3107880"/>
            <a:ext cx="612612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1e33"/>
                </a:solidFill>
                <a:latin typeface="Arial"/>
                <a:ea typeface="DejaVu Sans"/>
              </a:rPr>
              <a:t>C. Patiño-Forero, M. Agudelo-Toro, and M. Toro. Planning system for deliveries in Medellín. ArXiv e-prints, Nov. 2016. Available at: </a:t>
            </a:r>
            <a:r>
              <a:rPr b="0" lang="en-US" sz="1800" spc="-1" strike="noStrike" u="sng">
                <a:solidFill>
                  <a:srgbClr val="0563c1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  <a:hlinkClick r:id="rId2"/>
              </a:rPr>
              <a:t>https://arxiv.org/abs/1611.04156</a:t>
            </a:r>
            <a:endParaRPr b="0" lang="en-US" sz="1800" spc="-1" strike="noStrike">
              <a:latin typeface="Arial"/>
            </a:endParaRPr>
          </a:p>
        </p:txBody>
      </p:sp>
      <p:grpSp>
        <p:nvGrpSpPr>
          <p:cNvPr id="254" name="Group 7"/>
          <p:cNvGrpSpPr/>
          <p:nvPr/>
        </p:nvGrpSpPr>
        <p:grpSpPr>
          <a:xfrm>
            <a:off x="7021800" y="894960"/>
            <a:ext cx="4571280" cy="4966200"/>
            <a:chOff x="7021800" y="894960"/>
            <a:chExt cx="4571280" cy="4966200"/>
          </a:xfrm>
        </p:grpSpPr>
        <p:pic>
          <p:nvPicPr>
            <p:cNvPr id="255" name="" descr=""/>
            <p:cNvPicPr/>
            <p:nvPr/>
          </p:nvPicPr>
          <p:blipFill>
            <a:blip r:embed="rId3"/>
            <a:srcRect l="2991" t="4621" r="11001" b="22953"/>
            <a:stretch/>
          </p:blipFill>
          <p:spPr>
            <a:xfrm>
              <a:off x="7021800" y="894960"/>
              <a:ext cx="4554360" cy="49662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56" name="CustomShape 8"/>
            <p:cNvSpPr/>
            <p:nvPr/>
          </p:nvSpPr>
          <p:spPr>
            <a:xfrm>
              <a:off x="10022400" y="1443600"/>
              <a:ext cx="1570680" cy="456840"/>
            </a:xfrm>
            <a:prstGeom prst="rect">
              <a:avLst/>
            </a:prstGeom>
            <a:solidFill>
              <a:srgbClr val="b31b1b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57" name="CustomShape 9"/>
            <p:cNvSpPr/>
            <p:nvPr/>
          </p:nvSpPr>
          <p:spPr>
            <a:xfrm>
              <a:off x="10022400" y="950400"/>
              <a:ext cx="1570680" cy="401400"/>
            </a:xfrm>
            <a:prstGeom prst="rect">
              <a:avLst/>
            </a:prstGeom>
            <a:solidFill>
              <a:srgbClr val="22222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58" name="CustomShape 10"/>
          <p:cNvSpPr/>
          <p:nvPr/>
        </p:nvSpPr>
        <p:spPr>
          <a:xfrm flipH="1">
            <a:off x="6491880" y="4672080"/>
            <a:ext cx="30744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9" name="CustomShape 11"/>
          <p:cNvSpPr/>
          <p:nvPr/>
        </p:nvSpPr>
        <p:spPr>
          <a:xfrm>
            <a:off x="4747320" y="506196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Include a </a:t>
            </a:r>
            <a:br/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screenshot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0" name="CustomShape 12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2214000" y="4511520"/>
            <a:ext cx="8137080" cy="1644840"/>
          </a:xfrm>
          <a:prstGeom prst="rect">
            <a:avLst/>
          </a:prstGeom>
          <a:solidFill>
            <a:srgbClr val="a3a8ae">
              <a:alpha val="50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r>
              <a:rPr b="0" lang="en-US" sz="4800" spc="-1" strike="noStrike">
                <a:solidFill>
                  <a:srgbClr val="001e33"/>
                </a:solidFill>
                <a:latin typeface="Arial"/>
                <a:ea typeface="DejaVu Sans"/>
              </a:rPr>
              <a:t>THANK YOU!</a:t>
            </a:r>
            <a:endParaRPr b="0" lang="en-US" sz="48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9953640" y="4270680"/>
            <a:ext cx="211536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Say thank you for listening!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63" name="CustomShape 3"/>
          <p:cNvSpPr/>
          <p:nvPr/>
        </p:nvSpPr>
        <p:spPr>
          <a:xfrm flipV="1">
            <a:off x="9505080" y="475704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4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" descr=""/>
          <p:cNvPicPr/>
          <p:nvPr/>
        </p:nvPicPr>
        <p:blipFill>
          <a:blip r:embed="rId1"/>
          <a:srcRect l="0" t="0" r="0" b="25718"/>
          <a:stretch/>
        </p:blipFill>
        <p:spPr>
          <a:xfrm>
            <a:off x="6018840" y="1828800"/>
            <a:ext cx="3200400" cy="2377080"/>
          </a:xfrm>
          <a:prstGeom prst="rect">
            <a:avLst/>
          </a:prstGeom>
          <a:ln>
            <a:noFill/>
          </a:ln>
        </p:spPr>
      </p:pic>
      <p:pic>
        <p:nvPicPr>
          <p:cNvPr id="82" name="Marcador de contenido 3" descr=""/>
          <p:cNvPicPr/>
          <p:nvPr/>
        </p:nvPicPr>
        <p:blipFill>
          <a:blip r:embed="rId2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83" name="CustomShape 1"/>
          <p:cNvSpPr/>
          <p:nvPr/>
        </p:nvSpPr>
        <p:spPr>
          <a:xfrm>
            <a:off x="265320" y="376920"/>
            <a:ext cx="26812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Team Presentation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 flipV="1">
            <a:off x="2829600" y="48780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CustomShape 3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grpSp>
        <p:nvGrpSpPr>
          <p:cNvPr id="86" name="Group 4"/>
          <p:cNvGrpSpPr/>
          <p:nvPr/>
        </p:nvGrpSpPr>
        <p:grpSpPr>
          <a:xfrm>
            <a:off x="9052560" y="1645920"/>
            <a:ext cx="2834640" cy="2743200"/>
            <a:chOff x="9052560" y="1645920"/>
            <a:chExt cx="2834640" cy="2743200"/>
          </a:xfrm>
        </p:grpSpPr>
        <p:pic>
          <p:nvPicPr>
            <p:cNvPr id="87" name="" descr=""/>
            <p:cNvPicPr/>
            <p:nvPr/>
          </p:nvPicPr>
          <p:blipFill>
            <a:blip r:embed="rId3"/>
            <a:stretch/>
          </p:blipFill>
          <p:spPr>
            <a:xfrm>
              <a:off x="9219240" y="1757160"/>
              <a:ext cx="2508480" cy="2487600"/>
            </a:xfrm>
            <a:prstGeom prst="rect">
              <a:avLst/>
            </a:prstGeom>
            <a:ln>
              <a:noFill/>
            </a:ln>
          </p:spPr>
        </p:pic>
        <p:sp>
          <p:nvSpPr>
            <p:cNvPr id="88" name="CustomShape 5"/>
            <p:cNvSpPr/>
            <p:nvPr/>
          </p:nvSpPr>
          <p:spPr>
            <a:xfrm>
              <a:off x="9052560" y="1645920"/>
              <a:ext cx="2834640" cy="2743200"/>
            </a:xfrm>
            <a:custGeom>
              <a:avLst/>
              <a:gdLst/>
              <a:ahLst/>
              <a:rect l="l" t="t" r="r" b="b"/>
              <a:pathLst>
                <a:path w="7875" h="7621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89" name="CustomShape 6"/>
          <p:cNvSpPr/>
          <p:nvPr/>
        </p:nvSpPr>
        <p:spPr>
          <a:xfrm>
            <a:off x="728640" y="1900800"/>
            <a:ext cx="2102760" cy="2194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7"/>
          <p:cNvSpPr/>
          <p:nvPr/>
        </p:nvSpPr>
        <p:spPr>
          <a:xfrm>
            <a:off x="3599280" y="1903680"/>
            <a:ext cx="2102760" cy="2194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8"/>
          <p:cNvSpPr/>
          <p:nvPr/>
        </p:nvSpPr>
        <p:spPr>
          <a:xfrm>
            <a:off x="9419040" y="4180680"/>
            <a:ext cx="219348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Mauricio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Toro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92" name="CustomShape 9"/>
          <p:cNvSpPr/>
          <p:nvPr/>
        </p:nvSpPr>
        <p:spPr>
          <a:xfrm>
            <a:off x="6467040" y="4180680"/>
            <a:ext cx="219348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Miguel</a:t>
            </a:r>
            <a:br/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Correa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93" name="CustomShape 10"/>
          <p:cNvSpPr/>
          <p:nvPr/>
        </p:nvSpPr>
        <p:spPr>
          <a:xfrm>
            <a:off x="3551040" y="4180680"/>
            <a:ext cx="2193480" cy="759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Second author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</p:txBody>
      </p:sp>
      <p:sp>
        <p:nvSpPr>
          <p:cNvPr id="94" name="CustomShape 11"/>
          <p:cNvSpPr/>
          <p:nvPr/>
        </p:nvSpPr>
        <p:spPr>
          <a:xfrm>
            <a:off x="635040" y="4180680"/>
            <a:ext cx="2193480" cy="425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First author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95" name="CustomShape 12"/>
          <p:cNvSpPr/>
          <p:nvPr/>
        </p:nvSpPr>
        <p:spPr>
          <a:xfrm>
            <a:off x="1912680" y="513648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Put a smiling picture and</a:t>
            </a:r>
            <a:br/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your 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6" name="CustomShape 13"/>
          <p:cNvSpPr/>
          <p:nvPr/>
        </p:nvSpPr>
        <p:spPr>
          <a:xfrm>
            <a:off x="1881000" y="502920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7" name="CustomShape 14"/>
          <p:cNvSpPr/>
          <p:nvPr/>
        </p:nvSpPr>
        <p:spPr>
          <a:xfrm>
            <a:off x="5025600" y="511740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Put a smiling picture and</a:t>
            </a:r>
            <a:br/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your name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98" name="CustomShape 15"/>
          <p:cNvSpPr/>
          <p:nvPr/>
        </p:nvSpPr>
        <p:spPr>
          <a:xfrm>
            <a:off x="4993920" y="501012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9" name="CustomShape 16"/>
          <p:cNvSpPr/>
          <p:nvPr/>
        </p:nvSpPr>
        <p:spPr>
          <a:xfrm>
            <a:off x="9692640" y="855720"/>
            <a:ext cx="211536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first deliverable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0" name="Freeform 17"/>
          <p:cNvSpPr/>
          <p:nvPr/>
        </p:nvSpPr>
        <p:spPr>
          <a:xfrm>
            <a:off x="5960160" y="1645920"/>
            <a:ext cx="3383640" cy="2652120"/>
          </a:xfrm>
          <a:custGeom>
            <a:avLst/>
            <a:gdLst/>
            <a:ahLst/>
            <a:rect l="0" t="0" r="r" b="b"/>
            <a:pathLst>
              <a:path w="9399" h="7367">
                <a:moveTo>
                  <a:pt x="1777" y="3847"/>
                </a:moveTo>
                <a:lnTo>
                  <a:pt x="1776" y="3847"/>
                </a:lnTo>
                <a:lnTo>
                  <a:pt x="1780" y="4006"/>
                </a:lnTo>
                <a:lnTo>
                  <a:pt x="1792" y="4166"/>
                </a:lnTo>
                <a:lnTo>
                  <a:pt x="1812" y="4324"/>
                </a:lnTo>
                <a:lnTo>
                  <a:pt x="1840" y="4481"/>
                </a:lnTo>
                <a:lnTo>
                  <a:pt x="1876" y="4636"/>
                </a:lnTo>
                <a:lnTo>
                  <a:pt x="1919" y="4789"/>
                </a:lnTo>
                <a:lnTo>
                  <a:pt x="1970" y="4939"/>
                </a:lnTo>
                <a:lnTo>
                  <a:pt x="2029" y="5086"/>
                </a:lnTo>
                <a:lnTo>
                  <a:pt x="2095" y="5230"/>
                </a:lnTo>
                <a:lnTo>
                  <a:pt x="2168" y="5371"/>
                </a:lnTo>
                <a:lnTo>
                  <a:pt x="2248" y="5507"/>
                </a:lnTo>
                <a:lnTo>
                  <a:pt x="2334" y="5638"/>
                </a:lnTo>
                <a:lnTo>
                  <a:pt x="2427" y="5765"/>
                </a:lnTo>
                <a:lnTo>
                  <a:pt x="2527" y="5886"/>
                </a:lnTo>
                <a:lnTo>
                  <a:pt x="2632" y="6002"/>
                </a:lnTo>
                <a:lnTo>
                  <a:pt x="2743" y="6111"/>
                </a:lnTo>
                <a:lnTo>
                  <a:pt x="2859" y="6215"/>
                </a:lnTo>
                <a:lnTo>
                  <a:pt x="2980" y="6312"/>
                </a:lnTo>
                <a:lnTo>
                  <a:pt x="3106" y="6402"/>
                </a:lnTo>
                <a:lnTo>
                  <a:pt x="3237" y="6486"/>
                </a:lnTo>
                <a:lnTo>
                  <a:pt x="3371" y="6562"/>
                </a:lnTo>
                <a:lnTo>
                  <a:pt x="3509" y="6631"/>
                </a:lnTo>
                <a:lnTo>
                  <a:pt x="3650" y="6692"/>
                </a:lnTo>
                <a:lnTo>
                  <a:pt x="3795" y="6745"/>
                </a:lnTo>
                <a:lnTo>
                  <a:pt x="3941" y="6790"/>
                </a:lnTo>
                <a:lnTo>
                  <a:pt x="4090" y="6827"/>
                </a:lnTo>
                <a:lnTo>
                  <a:pt x="4240" y="6856"/>
                </a:lnTo>
                <a:lnTo>
                  <a:pt x="4392" y="6877"/>
                </a:lnTo>
                <a:lnTo>
                  <a:pt x="4544" y="6890"/>
                </a:lnTo>
                <a:lnTo>
                  <a:pt x="4697" y="6894"/>
                </a:lnTo>
                <a:lnTo>
                  <a:pt x="4697" y="6894"/>
                </a:lnTo>
                <a:lnTo>
                  <a:pt x="4850" y="6890"/>
                </a:lnTo>
                <a:lnTo>
                  <a:pt x="5002" y="6877"/>
                </a:lnTo>
                <a:lnTo>
                  <a:pt x="5154" y="6856"/>
                </a:lnTo>
                <a:lnTo>
                  <a:pt x="5304" y="6827"/>
                </a:lnTo>
                <a:lnTo>
                  <a:pt x="5453" y="6790"/>
                </a:lnTo>
                <a:lnTo>
                  <a:pt x="5599" y="6745"/>
                </a:lnTo>
                <a:lnTo>
                  <a:pt x="5744" y="6691"/>
                </a:lnTo>
                <a:lnTo>
                  <a:pt x="5885" y="6630"/>
                </a:lnTo>
                <a:lnTo>
                  <a:pt x="6023" y="6561"/>
                </a:lnTo>
                <a:lnTo>
                  <a:pt x="6157" y="6485"/>
                </a:lnTo>
                <a:lnTo>
                  <a:pt x="6287" y="6402"/>
                </a:lnTo>
                <a:lnTo>
                  <a:pt x="6413" y="6312"/>
                </a:lnTo>
                <a:lnTo>
                  <a:pt x="6535" y="6214"/>
                </a:lnTo>
                <a:lnTo>
                  <a:pt x="6651" y="6111"/>
                </a:lnTo>
                <a:lnTo>
                  <a:pt x="6762" y="6001"/>
                </a:lnTo>
                <a:lnTo>
                  <a:pt x="6867" y="5885"/>
                </a:lnTo>
                <a:lnTo>
                  <a:pt x="6966" y="5764"/>
                </a:lnTo>
                <a:lnTo>
                  <a:pt x="7059" y="5637"/>
                </a:lnTo>
                <a:lnTo>
                  <a:pt x="7146" y="5506"/>
                </a:lnTo>
                <a:lnTo>
                  <a:pt x="7226" y="5370"/>
                </a:lnTo>
                <a:lnTo>
                  <a:pt x="7299" y="5229"/>
                </a:lnTo>
                <a:lnTo>
                  <a:pt x="7365" y="5085"/>
                </a:lnTo>
                <a:lnTo>
                  <a:pt x="7423" y="4938"/>
                </a:lnTo>
                <a:lnTo>
                  <a:pt x="7474" y="4788"/>
                </a:lnTo>
                <a:lnTo>
                  <a:pt x="7518" y="4635"/>
                </a:lnTo>
                <a:lnTo>
                  <a:pt x="7553" y="4480"/>
                </a:lnTo>
                <a:lnTo>
                  <a:pt x="7581" y="4323"/>
                </a:lnTo>
                <a:lnTo>
                  <a:pt x="7601" y="4165"/>
                </a:lnTo>
                <a:lnTo>
                  <a:pt x="7613" y="4005"/>
                </a:lnTo>
                <a:lnTo>
                  <a:pt x="7617" y="3846"/>
                </a:lnTo>
                <a:lnTo>
                  <a:pt x="7617" y="3846"/>
                </a:lnTo>
                <a:lnTo>
                  <a:pt x="7613" y="3687"/>
                </a:lnTo>
                <a:lnTo>
                  <a:pt x="7601" y="3527"/>
                </a:lnTo>
                <a:lnTo>
                  <a:pt x="7581" y="3369"/>
                </a:lnTo>
                <a:lnTo>
                  <a:pt x="7553" y="3212"/>
                </a:lnTo>
                <a:lnTo>
                  <a:pt x="7517" y="3057"/>
                </a:lnTo>
                <a:lnTo>
                  <a:pt x="7474" y="2904"/>
                </a:lnTo>
                <a:lnTo>
                  <a:pt x="7423" y="2754"/>
                </a:lnTo>
                <a:lnTo>
                  <a:pt x="7364" y="2607"/>
                </a:lnTo>
                <a:lnTo>
                  <a:pt x="7298" y="2463"/>
                </a:lnTo>
                <a:lnTo>
                  <a:pt x="7225" y="2322"/>
                </a:lnTo>
                <a:lnTo>
                  <a:pt x="7146" y="2186"/>
                </a:lnTo>
                <a:lnTo>
                  <a:pt x="7059" y="2055"/>
                </a:lnTo>
                <a:lnTo>
                  <a:pt x="6966" y="1928"/>
                </a:lnTo>
                <a:lnTo>
                  <a:pt x="6867" y="1807"/>
                </a:lnTo>
                <a:lnTo>
                  <a:pt x="6761" y="1691"/>
                </a:lnTo>
                <a:lnTo>
                  <a:pt x="6651" y="1582"/>
                </a:lnTo>
                <a:lnTo>
                  <a:pt x="6534" y="1478"/>
                </a:lnTo>
                <a:lnTo>
                  <a:pt x="6413" y="1381"/>
                </a:lnTo>
                <a:lnTo>
                  <a:pt x="6287" y="1291"/>
                </a:lnTo>
                <a:lnTo>
                  <a:pt x="6157" y="1207"/>
                </a:lnTo>
                <a:lnTo>
                  <a:pt x="6022" y="1131"/>
                </a:lnTo>
                <a:lnTo>
                  <a:pt x="5884" y="1062"/>
                </a:lnTo>
                <a:lnTo>
                  <a:pt x="5743" y="1001"/>
                </a:lnTo>
                <a:lnTo>
                  <a:pt x="5599" y="948"/>
                </a:lnTo>
                <a:lnTo>
                  <a:pt x="5453" y="903"/>
                </a:lnTo>
                <a:lnTo>
                  <a:pt x="5304" y="866"/>
                </a:lnTo>
                <a:lnTo>
                  <a:pt x="5154" y="837"/>
                </a:lnTo>
                <a:lnTo>
                  <a:pt x="5002" y="816"/>
                </a:lnTo>
                <a:lnTo>
                  <a:pt x="4850" y="803"/>
                </a:lnTo>
                <a:lnTo>
                  <a:pt x="4697" y="799"/>
                </a:lnTo>
                <a:lnTo>
                  <a:pt x="4697" y="799"/>
                </a:lnTo>
                <a:lnTo>
                  <a:pt x="4544" y="803"/>
                </a:lnTo>
                <a:lnTo>
                  <a:pt x="4392" y="816"/>
                </a:lnTo>
                <a:lnTo>
                  <a:pt x="4240" y="837"/>
                </a:lnTo>
                <a:lnTo>
                  <a:pt x="4090" y="866"/>
                </a:lnTo>
                <a:lnTo>
                  <a:pt x="3941" y="903"/>
                </a:lnTo>
                <a:lnTo>
                  <a:pt x="3794" y="948"/>
                </a:lnTo>
                <a:lnTo>
                  <a:pt x="3650" y="1002"/>
                </a:lnTo>
                <a:lnTo>
                  <a:pt x="3509" y="1063"/>
                </a:lnTo>
                <a:lnTo>
                  <a:pt x="3371" y="1132"/>
                </a:lnTo>
                <a:lnTo>
                  <a:pt x="3237" y="1208"/>
                </a:lnTo>
                <a:lnTo>
                  <a:pt x="3106" y="1291"/>
                </a:lnTo>
                <a:lnTo>
                  <a:pt x="2980" y="1382"/>
                </a:lnTo>
                <a:lnTo>
                  <a:pt x="2859" y="1479"/>
                </a:lnTo>
                <a:lnTo>
                  <a:pt x="2743" y="1582"/>
                </a:lnTo>
                <a:lnTo>
                  <a:pt x="2632" y="1692"/>
                </a:lnTo>
                <a:lnTo>
                  <a:pt x="2527" y="1808"/>
                </a:lnTo>
                <a:lnTo>
                  <a:pt x="2427" y="1929"/>
                </a:lnTo>
                <a:lnTo>
                  <a:pt x="2334" y="2056"/>
                </a:lnTo>
                <a:lnTo>
                  <a:pt x="2248" y="2187"/>
                </a:lnTo>
                <a:lnTo>
                  <a:pt x="2168" y="2323"/>
                </a:lnTo>
                <a:lnTo>
                  <a:pt x="2095" y="2464"/>
                </a:lnTo>
                <a:lnTo>
                  <a:pt x="2029" y="2608"/>
                </a:lnTo>
                <a:lnTo>
                  <a:pt x="1971" y="2755"/>
                </a:lnTo>
                <a:lnTo>
                  <a:pt x="1920" y="2905"/>
                </a:lnTo>
                <a:lnTo>
                  <a:pt x="1876" y="3058"/>
                </a:lnTo>
                <a:lnTo>
                  <a:pt x="1841" y="3213"/>
                </a:lnTo>
                <a:lnTo>
                  <a:pt x="1813" y="3370"/>
                </a:lnTo>
                <a:lnTo>
                  <a:pt x="1793" y="3528"/>
                </a:lnTo>
                <a:lnTo>
                  <a:pt x="1781" y="3688"/>
                </a:lnTo>
                <a:lnTo>
                  <a:pt x="1777" y="3847"/>
                </a:lnTo>
                <a:moveTo>
                  <a:pt x="0" y="7366"/>
                </a:moveTo>
                <a:lnTo>
                  <a:pt x="0" y="0"/>
                </a:lnTo>
                <a:lnTo>
                  <a:pt x="9398" y="0"/>
                </a:lnTo>
                <a:lnTo>
                  <a:pt x="9398" y="7366"/>
                </a:lnTo>
                <a:lnTo>
                  <a:pt x="0" y="7366"/>
                </a:lnTo>
              </a:path>
            </a:pathLst>
          </a:custGeom>
          <a:solidFill>
            <a:srgbClr val="ffffff"/>
          </a:solidFill>
          <a:ln>
            <a:noFill/>
          </a:ln>
        </p:spPr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102" name="CustomShape 1"/>
          <p:cNvSpPr/>
          <p:nvPr/>
        </p:nvSpPr>
        <p:spPr>
          <a:xfrm>
            <a:off x="265320" y="376920"/>
            <a:ext cx="26812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Algorithm Design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2"/>
          <a:srcRect l="0" t="2555" r="18276" b="0"/>
          <a:stretch/>
        </p:blipFill>
        <p:spPr>
          <a:xfrm>
            <a:off x="640080" y="1188720"/>
            <a:ext cx="5484960" cy="3839400"/>
          </a:xfrm>
          <a:prstGeom prst="rect">
            <a:avLst/>
          </a:prstGeom>
          <a:ln>
            <a:noFill/>
          </a:ln>
        </p:spPr>
      </p:pic>
      <p:sp>
        <p:nvSpPr>
          <p:cNvPr id="104" name="CustomShape 2"/>
          <p:cNvSpPr/>
          <p:nvPr/>
        </p:nvSpPr>
        <p:spPr>
          <a:xfrm>
            <a:off x="162000" y="5125680"/>
            <a:ext cx="6308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Algorithm to build a binary decision tree using (</a:t>
            </a:r>
            <a:r>
              <a:rPr b="0" i="1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In this semester, one could be CART, ID3, C4.5…  please choose</a:t>
            </a: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). In this example, we show a model to predict whether or not to play Golf, according to weather.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05" name="" descr=""/>
          <p:cNvPicPr/>
          <p:nvPr/>
        </p:nvPicPr>
        <p:blipFill>
          <a:blip r:embed="rId3"/>
          <a:stretch/>
        </p:blipFill>
        <p:spPr>
          <a:xfrm>
            <a:off x="6835680" y="1787040"/>
            <a:ext cx="4613040" cy="3075840"/>
          </a:xfrm>
          <a:prstGeom prst="rect">
            <a:avLst/>
          </a:prstGeom>
          <a:ln>
            <a:noFill/>
          </a:ln>
        </p:spPr>
      </p:pic>
      <p:sp>
        <p:nvSpPr>
          <p:cNvPr id="106" name="CustomShape 3"/>
          <p:cNvSpPr/>
          <p:nvPr/>
        </p:nvSpPr>
        <p:spPr>
          <a:xfrm flipV="1">
            <a:off x="2829600" y="48780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4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8" name="CustomShape 5"/>
          <p:cNvSpPr/>
          <p:nvPr/>
        </p:nvSpPr>
        <p:spPr>
          <a:xfrm>
            <a:off x="5168160" y="91440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vectorized figures to 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algorithm you designed, so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They are not pixeled like mine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7"/>
          <p:cNvSpPr/>
          <p:nvPr/>
        </p:nvSpPr>
        <p:spPr>
          <a:xfrm>
            <a:off x="4417920" y="592056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figures in your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4386240" y="581328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2" name="CustomShape 9"/>
          <p:cNvSpPr/>
          <p:nvPr/>
        </p:nvSpPr>
        <p:spPr>
          <a:xfrm>
            <a:off x="8034840" y="5145480"/>
            <a:ext cx="2933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Include a HD picture related to the example that you modeled in the decision tree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3" name="CustomShape 10"/>
          <p:cNvSpPr/>
          <p:nvPr/>
        </p:nvSpPr>
        <p:spPr>
          <a:xfrm>
            <a:off x="7257960" y="493776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4" name="CustomShape 11"/>
          <p:cNvSpPr/>
          <p:nvPr/>
        </p:nvSpPr>
        <p:spPr>
          <a:xfrm>
            <a:off x="10482120" y="668160"/>
            <a:ext cx="447120" cy="43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5" name="CustomShape 12"/>
          <p:cNvSpPr/>
          <p:nvPr/>
        </p:nvSpPr>
        <p:spPr>
          <a:xfrm>
            <a:off x="9558000" y="108324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these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Colors for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Your figures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16" name="CustomShape 13"/>
          <p:cNvSpPr/>
          <p:nvPr/>
        </p:nvSpPr>
        <p:spPr>
          <a:xfrm>
            <a:off x="8229600" y="124200"/>
            <a:ext cx="211536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second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118" name="CustomShape 1"/>
          <p:cNvSpPr/>
          <p:nvPr/>
        </p:nvSpPr>
        <p:spPr>
          <a:xfrm>
            <a:off x="265320" y="376920"/>
            <a:ext cx="26812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Node Splitting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378000" y="5053680"/>
            <a:ext cx="55069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As an example, this split is based on the condition “income == 10.”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For this case, left Gini impurity is 0.44, right Gini impurity is 0.32,</a:t>
            </a:r>
            <a:br/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and weigthed Gini impurity is 0.37.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 flipV="1">
            <a:off x="2829600" y="48780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1" name="CustomShape 4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2" name="CustomShape 5"/>
          <p:cNvSpPr/>
          <p:nvPr/>
        </p:nvSpPr>
        <p:spPr>
          <a:xfrm>
            <a:off x="5168160" y="914400"/>
            <a:ext cx="342612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vectorized figures to 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algorithm you designed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3" name="CustomShape 6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4" name="CustomShape 7"/>
          <p:cNvSpPr/>
          <p:nvPr/>
        </p:nvSpPr>
        <p:spPr>
          <a:xfrm>
            <a:off x="4417920" y="592056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figures in your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25" name="CustomShape 8"/>
          <p:cNvSpPr/>
          <p:nvPr/>
        </p:nvSpPr>
        <p:spPr>
          <a:xfrm>
            <a:off x="4386240" y="581328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6" name="CustomShape 9"/>
          <p:cNvSpPr/>
          <p:nvPr/>
        </p:nvSpPr>
        <p:spPr>
          <a:xfrm>
            <a:off x="3247200" y="3554280"/>
            <a:ext cx="1507320" cy="147456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7" name="CustomShape 10"/>
          <p:cNvSpPr/>
          <p:nvPr/>
        </p:nvSpPr>
        <p:spPr>
          <a:xfrm>
            <a:off x="1375200" y="3554280"/>
            <a:ext cx="1507320" cy="147456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8" name="CustomShape 11"/>
          <p:cNvSpPr/>
          <p:nvPr/>
        </p:nvSpPr>
        <p:spPr>
          <a:xfrm>
            <a:off x="2085120" y="997200"/>
            <a:ext cx="1769400" cy="16758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Line 12"/>
          <p:cNvSpPr/>
          <p:nvPr/>
        </p:nvSpPr>
        <p:spPr>
          <a:xfrm flipH="1">
            <a:off x="2151000" y="2616120"/>
            <a:ext cx="498960" cy="938160"/>
          </a:xfrm>
          <a:prstGeom prst="line">
            <a:avLst/>
          </a:prstGeom>
          <a:ln>
            <a:solidFill>
              <a:srgbClr val="001e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Line 13"/>
          <p:cNvSpPr/>
          <p:nvPr/>
        </p:nvSpPr>
        <p:spPr>
          <a:xfrm>
            <a:off x="3339720" y="2561040"/>
            <a:ext cx="365760" cy="1060920"/>
          </a:xfrm>
          <a:prstGeom prst="line">
            <a:avLst/>
          </a:prstGeom>
          <a:ln>
            <a:solidFill>
              <a:srgbClr val="001e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31" name="CustomShape 14"/>
          <p:cNvSpPr/>
          <p:nvPr/>
        </p:nvSpPr>
        <p:spPr>
          <a:xfrm>
            <a:off x="1823040" y="435060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2" name="CustomShape 15"/>
          <p:cNvSpPr/>
          <p:nvPr/>
        </p:nvSpPr>
        <p:spPr>
          <a:xfrm>
            <a:off x="2107080" y="4033440"/>
            <a:ext cx="19548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16"/>
          <p:cNvSpPr/>
          <p:nvPr/>
        </p:nvSpPr>
        <p:spPr>
          <a:xfrm>
            <a:off x="2107080" y="429768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17"/>
          <p:cNvSpPr/>
          <p:nvPr/>
        </p:nvSpPr>
        <p:spPr>
          <a:xfrm>
            <a:off x="3754800" y="4350600"/>
            <a:ext cx="19584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18"/>
          <p:cNvSpPr/>
          <p:nvPr/>
        </p:nvSpPr>
        <p:spPr>
          <a:xfrm>
            <a:off x="4064760" y="450900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19"/>
          <p:cNvSpPr/>
          <p:nvPr/>
        </p:nvSpPr>
        <p:spPr>
          <a:xfrm>
            <a:off x="2281680" y="159480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20"/>
          <p:cNvSpPr/>
          <p:nvPr/>
        </p:nvSpPr>
        <p:spPr>
          <a:xfrm>
            <a:off x="2281680" y="1859040"/>
            <a:ext cx="19584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21"/>
          <p:cNvSpPr/>
          <p:nvPr/>
        </p:nvSpPr>
        <p:spPr>
          <a:xfrm>
            <a:off x="2565720" y="156852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9" name="CustomShape 22"/>
          <p:cNvSpPr/>
          <p:nvPr/>
        </p:nvSpPr>
        <p:spPr>
          <a:xfrm>
            <a:off x="2333520" y="207036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0" name="CustomShape 23"/>
          <p:cNvSpPr/>
          <p:nvPr/>
        </p:nvSpPr>
        <p:spPr>
          <a:xfrm>
            <a:off x="2617560" y="175356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1" name="CustomShape 24"/>
          <p:cNvSpPr/>
          <p:nvPr/>
        </p:nvSpPr>
        <p:spPr>
          <a:xfrm>
            <a:off x="2617560" y="2017440"/>
            <a:ext cx="19548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5"/>
          <p:cNvSpPr/>
          <p:nvPr/>
        </p:nvSpPr>
        <p:spPr>
          <a:xfrm>
            <a:off x="3120480" y="197892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26"/>
          <p:cNvSpPr/>
          <p:nvPr/>
        </p:nvSpPr>
        <p:spPr>
          <a:xfrm>
            <a:off x="3430080" y="2137320"/>
            <a:ext cx="19584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27"/>
          <p:cNvSpPr/>
          <p:nvPr/>
        </p:nvSpPr>
        <p:spPr>
          <a:xfrm>
            <a:off x="3745080" y="4116960"/>
            <a:ext cx="19548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28"/>
          <p:cNvSpPr/>
          <p:nvPr/>
        </p:nvSpPr>
        <p:spPr>
          <a:xfrm>
            <a:off x="4007520" y="425124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29"/>
          <p:cNvSpPr/>
          <p:nvPr/>
        </p:nvSpPr>
        <p:spPr>
          <a:xfrm>
            <a:off x="4007520" y="405000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7" name="CustomShape 30"/>
          <p:cNvSpPr/>
          <p:nvPr/>
        </p:nvSpPr>
        <p:spPr>
          <a:xfrm>
            <a:off x="9556560" y="3562920"/>
            <a:ext cx="1507320" cy="147456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8" name="CustomShape 31"/>
          <p:cNvSpPr/>
          <p:nvPr/>
        </p:nvSpPr>
        <p:spPr>
          <a:xfrm>
            <a:off x="7684560" y="3562920"/>
            <a:ext cx="1507320" cy="147456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9" name="CustomShape 32"/>
          <p:cNvSpPr/>
          <p:nvPr/>
        </p:nvSpPr>
        <p:spPr>
          <a:xfrm>
            <a:off x="8394480" y="1005840"/>
            <a:ext cx="1769400" cy="1675800"/>
          </a:xfrm>
          <a:prstGeom prst="ellipse">
            <a:avLst/>
          </a:prstGeom>
          <a:solidFill>
            <a:srgbClr val="001e33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0" name="Line 33"/>
          <p:cNvSpPr/>
          <p:nvPr/>
        </p:nvSpPr>
        <p:spPr>
          <a:xfrm flipH="1">
            <a:off x="8460360" y="2624760"/>
            <a:ext cx="498960" cy="938160"/>
          </a:xfrm>
          <a:prstGeom prst="line">
            <a:avLst/>
          </a:prstGeom>
          <a:ln>
            <a:solidFill>
              <a:srgbClr val="001e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1" name="Line 34"/>
          <p:cNvSpPr/>
          <p:nvPr/>
        </p:nvSpPr>
        <p:spPr>
          <a:xfrm>
            <a:off x="9649080" y="2569680"/>
            <a:ext cx="365760" cy="1060920"/>
          </a:xfrm>
          <a:prstGeom prst="line">
            <a:avLst/>
          </a:prstGeom>
          <a:ln>
            <a:solidFill>
              <a:srgbClr val="001e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52" name="CustomShape 35"/>
          <p:cNvSpPr/>
          <p:nvPr/>
        </p:nvSpPr>
        <p:spPr>
          <a:xfrm>
            <a:off x="8591040" y="160344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3" name="CustomShape 36"/>
          <p:cNvSpPr/>
          <p:nvPr/>
        </p:nvSpPr>
        <p:spPr>
          <a:xfrm>
            <a:off x="8591040" y="1867680"/>
            <a:ext cx="19584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4" name="CustomShape 37"/>
          <p:cNvSpPr/>
          <p:nvPr/>
        </p:nvSpPr>
        <p:spPr>
          <a:xfrm>
            <a:off x="8875080" y="157716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5" name="CustomShape 38"/>
          <p:cNvSpPr/>
          <p:nvPr/>
        </p:nvSpPr>
        <p:spPr>
          <a:xfrm>
            <a:off x="8642880" y="207900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6" name="CustomShape 39"/>
          <p:cNvSpPr/>
          <p:nvPr/>
        </p:nvSpPr>
        <p:spPr>
          <a:xfrm>
            <a:off x="8926920" y="176220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7" name="CustomShape 40"/>
          <p:cNvSpPr/>
          <p:nvPr/>
        </p:nvSpPr>
        <p:spPr>
          <a:xfrm>
            <a:off x="8926920" y="2026080"/>
            <a:ext cx="19548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8" name="CustomShape 41"/>
          <p:cNvSpPr/>
          <p:nvPr/>
        </p:nvSpPr>
        <p:spPr>
          <a:xfrm>
            <a:off x="9429840" y="198756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59" name="CustomShape 42"/>
          <p:cNvSpPr/>
          <p:nvPr/>
        </p:nvSpPr>
        <p:spPr>
          <a:xfrm>
            <a:off x="9739440" y="2145960"/>
            <a:ext cx="19584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0" name="CustomShape 43"/>
          <p:cNvSpPr/>
          <p:nvPr/>
        </p:nvSpPr>
        <p:spPr>
          <a:xfrm>
            <a:off x="6426000" y="5053680"/>
            <a:ext cx="55069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As an example, this split is based on the condition “stratum == 4.”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For this case, left Gini impurity is 0.44, right Gini impurity is 0.5,</a:t>
            </a:r>
            <a:br/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and weigthed Gini impurity is 0.45.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1" name="CustomShape 44"/>
          <p:cNvSpPr/>
          <p:nvPr/>
        </p:nvSpPr>
        <p:spPr>
          <a:xfrm>
            <a:off x="10041840" y="411156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45"/>
          <p:cNvSpPr/>
          <p:nvPr/>
        </p:nvSpPr>
        <p:spPr>
          <a:xfrm>
            <a:off x="10351440" y="4269960"/>
            <a:ext cx="19584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46"/>
          <p:cNvSpPr/>
          <p:nvPr/>
        </p:nvSpPr>
        <p:spPr>
          <a:xfrm>
            <a:off x="8135640" y="397980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4" name="CustomShape 47"/>
          <p:cNvSpPr/>
          <p:nvPr/>
        </p:nvSpPr>
        <p:spPr>
          <a:xfrm>
            <a:off x="8135640" y="4244040"/>
            <a:ext cx="19584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5" name="CustomShape 48"/>
          <p:cNvSpPr/>
          <p:nvPr/>
        </p:nvSpPr>
        <p:spPr>
          <a:xfrm>
            <a:off x="8419680" y="3953520"/>
            <a:ext cx="195840" cy="13320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6" name="CustomShape 49"/>
          <p:cNvSpPr/>
          <p:nvPr/>
        </p:nvSpPr>
        <p:spPr>
          <a:xfrm>
            <a:off x="8187480" y="4455360"/>
            <a:ext cx="195480" cy="132840"/>
          </a:xfrm>
          <a:prstGeom prst="ellipse">
            <a:avLst/>
          </a:prstGeom>
          <a:solidFill>
            <a:srgbClr val="48ac76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7" name="CustomShape 50"/>
          <p:cNvSpPr/>
          <p:nvPr/>
        </p:nvSpPr>
        <p:spPr>
          <a:xfrm>
            <a:off x="8471520" y="4138560"/>
            <a:ext cx="195480" cy="13284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8" name="CustomShape 51"/>
          <p:cNvSpPr/>
          <p:nvPr/>
        </p:nvSpPr>
        <p:spPr>
          <a:xfrm>
            <a:off x="8471520" y="4402440"/>
            <a:ext cx="195480" cy="133200"/>
          </a:xfrm>
          <a:prstGeom prst="ellipse">
            <a:avLst/>
          </a:prstGeom>
          <a:solidFill>
            <a:srgbClr val="00aadb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69" name="CustomShape 52"/>
          <p:cNvSpPr/>
          <p:nvPr/>
        </p:nvSpPr>
        <p:spPr>
          <a:xfrm>
            <a:off x="9558000" y="125856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these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Colors for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Your figures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0" name="CustomShape 53"/>
          <p:cNvSpPr/>
          <p:nvPr/>
        </p:nvSpPr>
        <p:spPr>
          <a:xfrm>
            <a:off x="10708200" y="822960"/>
            <a:ext cx="447120" cy="43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1" name="CustomShape 54"/>
          <p:cNvSpPr/>
          <p:nvPr/>
        </p:nvSpPr>
        <p:spPr>
          <a:xfrm>
            <a:off x="5577840" y="2654280"/>
            <a:ext cx="211536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second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265320" y="376920"/>
            <a:ext cx="329976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Algorithm Complexity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74" name="CustomShape 2"/>
          <p:cNvSpPr/>
          <p:nvPr/>
        </p:nvSpPr>
        <p:spPr>
          <a:xfrm>
            <a:off x="584640" y="4173120"/>
            <a:ext cx="50281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Time and memory complexity of the (In this semester, one could be CART, ID3, C4.5…  please choose) algorithm. (Please explain what do N and M mean in this problem. PLEASE DO IT!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5" name="CustomShape 3"/>
          <p:cNvSpPr/>
          <p:nvPr/>
        </p:nvSpPr>
        <p:spPr>
          <a:xfrm flipV="1">
            <a:off x="3356280" y="54576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6" name="CustomShape 4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7" name="CustomShape 5"/>
          <p:cNvSpPr/>
          <p:nvPr/>
        </p:nvSpPr>
        <p:spPr>
          <a:xfrm>
            <a:off x="5168160" y="91440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 the table in Powerpoint. Do not copy pixelated screenshots from the technical report please!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78" name="CustomShape 6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9" name="CustomShape 7"/>
          <p:cNvSpPr/>
          <p:nvPr/>
        </p:nvSpPr>
        <p:spPr>
          <a:xfrm>
            <a:off x="3437640" y="520848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tables in your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0" name="CustomShape 8"/>
          <p:cNvSpPr/>
          <p:nvPr/>
        </p:nvSpPr>
        <p:spPr>
          <a:xfrm>
            <a:off x="3437640" y="484920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1" name="CustomShape 9"/>
          <p:cNvSpPr/>
          <p:nvPr/>
        </p:nvSpPr>
        <p:spPr>
          <a:xfrm>
            <a:off x="8034840" y="5145480"/>
            <a:ext cx="2933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Include another HD picture related to the example that you modeled in the decision tree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82" name="CustomShape 10"/>
          <p:cNvSpPr/>
          <p:nvPr/>
        </p:nvSpPr>
        <p:spPr>
          <a:xfrm>
            <a:off x="7257960" y="493776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83" name="Table 11"/>
          <p:cNvGraphicFramePr/>
          <p:nvPr/>
        </p:nvGraphicFramePr>
        <p:xfrm>
          <a:off x="547920" y="1956240"/>
          <a:ext cx="5075280" cy="2159280"/>
        </p:xfrm>
        <a:graphic>
          <a:graphicData uri="http://schemas.openxmlformats.org/drawingml/2006/table">
            <a:tbl>
              <a:tblPr/>
              <a:tblGrid>
                <a:gridCol w="1691640"/>
                <a:gridCol w="1691640"/>
                <a:gridCol w="1692360"/>
              </a:tblGrid>
              <a:tr h="71964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Time Complexity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Memory Complexity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Training the model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O(N</a:t>
                      </a:r>
                      <a:r>
                        <a:rPr b="0" lang="en-US" sz="1800" spc="-1" strike="noStrike" baseline="33000">
                          <a:solidFill>
                            <a:srgbClr val="ffffff"/>
                          </a:solidFill>
                          <a:latin typeface="Arial"/>
                        </a:rPr>
                        <a:t>2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*M*2</a:t>
                      </a:r>
                      <a:r>
                        <a:rPr b="0" lang="en-US" sz="1800" spc="-1" strike="noStrike" baseline="33000">
                          <a:solidFill>
                            <a:srgbClr val="ffffff"/>
                          </a:solidFill>
                          <a:latin typeface="Arial"/>
                        </a:rPr>
                        <a:t>M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O(N*M*2</a:t>
                      </a:r>
                      <a:r>
                        <a:rPr b="0" lang="en-US" sz="1800" spc="-1" strike="noStrike" baseline="33000">
                          <a:solidFill>
                            <a:srgbClr val="ffffff"/>
                          </a:solidFill>
                          <a:latin typeface="Arial"/>
                        </a:rPr>
                        <a:t>M</a:t>
                      </a: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  <a:tr h="7203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Testing the Model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O(N*M)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O(1)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</a:tbl>
          </a:graphicData>
        </a:graphic>
      </p:graphicFrame>
      <p:pic>
        <p:nvPicPr>
          <p:cNvPr id="184" name="" descr=""/>
          <p:cNvPicPr/>
          <p:nvPr/>
        </p:nvPicPr>
        <p:blipFill>
          <a:blip r:embed="rId2"/>
          <a:srcRect l="0" t="17601" r="0" b="0"/>
          <a:stretch/>
        </p:blipFill>
        <p:spPr>
          <a:xfrm>
            <a:off x="6897960" y="1903680"/>
            <a:ext cx="4674960" cy="2889000"/>
          </a:xfrm>
          <a:prstGeom prst="rect">
            <a:avLst/>
          </a:prstGeom>
          <a:ln>
            <a:noFill/>
          </a:ln>
        </p:spPr>
      </p:pic>
      <p:sp>
        <p:nvSpPr>
          <p:cNvPr id="185" name="CustomShape 12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" descr=""/>
          <p:cNvPicPr/>
          <p:nvPr/>
        </p:nvPicPr>
        <p:blipFill>
          <a:blip r:embed="rId1"/>
          <a:srcRect l="24321" t="0" r="17166" b="0"/>
          <a:stretch/>
        </p:blipFill>
        <p:spPr>
          <a:xfrm>
            <a:off x="1016640" y="1019520"/>
            <a:ext cx="3930840" cy="3779640"/>
          </a:xfrm>
          <a:prstGeom prst="rect">
            <a:avLst/>
          </a:prstGeom>
          <a:ln>
            <a:noFill/>
          </a:ln>
        </p:spPr>
      </p:pic>
      <p:pic>
        <p:nvPicPr>
          <p:cNvPr id="187" name="Marcador de contenido 3" descr=""/>
          <p:cNvPicPr/>
          <p:nvPr/>
        </p:nvPicPr>
        <p:blipFill>
          <a:blip r:embed="rId2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188" name="CustomShape 1"/>
          <p:cNvSpPr/>
          <p:nvPr/>
        </p:nvSpPr>
        <p:spPr>
          <a:xfrm>
            <a:off x="265320" y="376920"/>
            <a:ext cx="329976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Decision-Tree Model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584640" y="4857120"/>
            <a:ext cx="5028120" cy="942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Noto Sans CJK SC Regular"/>
              </a:rPr>
              <a:t>A binary decision tree to predict Saber Pro scores based on the results of Saber 11. Violet nodes represent those with a high probability of success, green medium probability and red a low probability of success.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 flipV="1">
            <a:off x="3356280" y="54576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1" name="CustomShape 4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2" name="CustomShape 5"/>
          <p:cNvSpPr/>
          <p:nvPr/>
        </p:nvSpPr>
        <p:spPr>
          <a:xfrm>
            <a:off x="5168160" y="91440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 the Figure in Powerpoint. Do not copy pixelated screenshots from the technical report please!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3" name="CustomShape 6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4" name="CustomShape 7"/>
          <p:cNvSpPr/>
          <p:nvPr/>
        </p:nvSpPr>
        <p:spPr>
          <a:xfrm>
            <a:off x="3437640" y="589248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Figures in your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5" name="CustomShape 8"/>
          <p:cNvSpPr/>
          <p:nvPr/>
        </p:nvSpPr>
        <p:spPr>
          <a:xfrm>
            <a:off x="3437640" y="553320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6" name="CustomShape 9"/>
          <p:cNvSpPr/>
          <p:nvPr/>
        </p:nvSpPr>
        <p:spPr>
          <a:xfrm>
            <a:off x="9174240" y="4848840"/>
            <a:ext cx="2933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Is it ethical to make a model that predicts academic success based on gender?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7" name="CustomShape 10"/>
          <p:cNvSpPr/>
          <p:nvPr/>
        </p:nvSpPr>
        <p:spPr>
          <a:xfrm>
            <a:off x="9574200" y="439704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98" name="CustomShape 11"/>
          <p:cNvSpPr/>
          <p:nvPr/>
        </p:nvSpPr>
        <p:spPr>
          <a:xfrm>
            <a:off x="7772400" y="1737360"/>
            <a:ext cx="35650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Most Relevant Features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199" name="CustomShape 12"/>
          <p:cNvSpPr/>
          <p:nvPr/>
        </p:nvSpPr>
        <p:spPr>
          <a:xfrm>
            <a:off x="8808480" y="2531520"/>
            <a:ext cx="2193480" cy="1765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Social Studies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English</a:t>
            </a: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Gender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00" name="" descr=""/>
          <p:cNvPicPr/>
          <p:nvPr/>
        </p:nvPicPr>
        <p:blipFill>
          <a:blip r:embed="rId3"/>
          <a:stretch/>
        </p:blipFill>
        <p:spPr>
          <a:xfrm>
            <a:off x="8129520" y="3153600"/>
            <a:ext cx="666360" cy="666360"/>
          </a:xfrm>
          <a:prstGeom prst="rect">
            <a:avLst/>
          </a:prstGeom>
          <a:ln>
            <a:noFill/>
          </a:ln>
        </p:spPr>
      </p:pic>
      <p:pic>
        <p:nvPicPr>
          <p:cNvPr id="201" name="" descr=""/>
          <p:cNvPicPr/>
          <p:nvPr/>
        </p:nvPicPr>
        <p:blipFill>
          <a:blip r:embed="rId4"/>
          <a:stretch/>
        </p:blipFill>
        <p:spPr>
          <a:xfrm>
            <a:off x="8312400" y="3860640"/>
            <a:ext cx="344520" cy="618840"/>
          </a:xfrm>
          <a:prstGeom prst="rect">
            <a:avLst/>
          </a:prstGeom>
          <a:ln>
            <a:noFill/>
          </a:ln>
        </p:spPr>
      </p:pic>
      <p:pic>
        <p:nvPicPr>
          <p:cNvPr id="202" name="" descr=""/>
          <p:cNvPicPr/>
          <p:nvPr/>
        </p:nvPicPr>
        <p:blipFill>
          <a:blip r:embed="rId5"/>
          <a:srcRect l="19596" t="5022" r="25004" b="33248"/>
          <a:stretch/>
        </p:blipFill>
        <p:spPr>
          <a:xfrm>
            <a:off x="8148960" y="2449440"/>
            <a:ext cx="532440" cy="639000"/>
          </a:xfrm>
          <a:prstGeom prst="rect">
            <a:avLst/>
          </a:prstGeom>
          <a:ln>
            <a:noFill/>
          </a:ln>
        </p:spPr>
      </p:pic>
      <p:sp>
        <p:nvSpPr>
          <p:cNvPr id="203" name="CustomShape 13"/>
          <p:cNvSpPr/>
          <p:nvPr/>
        </p:nvSpPr>
        <p:spPr>
          <a:xfrm flipH="1">
            <a:off x="7984080" y="4572000"/>
            <a:ext cx="30744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4" name="CustomShape 14"/>
          <p:cNvSpPr/>
          <p:nvPr/>
        </p:nvSpPr>
        <p:spPr>
          <a:xfrm>
            <a:off x="6137640" y="495648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an icon for each</a:t>
            </a:r>
            <a:br/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feature!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05" name="CustomShape 15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207" name="CustomShape 1"/>
          <p:cNvSpPr/>
          <p:nvPr/>
        </p:nvSpPr>
        <p:spPr>
          <a:xfrm>
            <a:off x="265320" y="376920"/>
            <a:ext cx="26812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Evaluation Metrics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 flipV="1">
            <a:off x="2829600" y="48780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3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0" name="CustomShape 4"/>
          <p:cNvSpPr/>
          <p:nvPr/>
        </p:nvSpPr>
        <p:spPr>
          <a:xfrm>
            <a:off x="5168160" y="914400"/>
            <a:ext cx="3518640" cy="729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vectorized figures to 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algorithm the evaluation metrics, so they are not pixeled like mines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1" name="CustomShape 5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12" name="" descr=""/>
          <p:cNvPicPr/>
          <p:nvPr/>
        </p:nvPicPr>
        <p:blipFill>
          <a:blip r:embed="rId2"/>
          <a:srcRect l="0" t="0" r="0" b="32951"/>
          <a:stretch/>
        </p:blipFill>
        <p:spPr>
          <a:xfrm>
            <a:off x="507240" y="1517040"/>
            <a:ext cx="3332160" cy="4059720"/>
          </a:xfrm>
          <a:prstGeom prst="rect">
            <a:avLst/>
          </a:prstGeom>
          <a:ln>
            <a:noFill/>
          </a:ln>
        </p:spPr>
      </p:pic>
      <p:pic>
        <p:nvPicPr>
          <p:cNvPr id="213" name="" descr=""/>
          <p:cNvPicPr/>
          <p:nvPr/>
        </p:nvPicPr>
        <p:blipFill>
          <a:blip r:embed="rId3"/>
          <a:srcRect l="0" t="66389" r="0" b="0"/>
          <a:stretch/>
        </p:blipFill>
        <p:spPr>
          <a:xfrm>
            <a:off x="4480560" y="2263320"/>
            <a:ext cx="3332160" cy="2033280"/>
          </a:xfrm>
          <a:prstGeom prst="rect">
            <a:avLst/>
          </a:prstGeom>
          <a:ln>
            <a:noFill/>
          </a:ln>
        </p:spPr>
      </p:pic>
      <p:sp>
        <p:nvSpPr>
          <p:cNvPr id="214" name="CustomShape 6"/>
          <p:cNvSpPr/>
          <p:nvPr/>
        </p:nvSpPr>
        <p:spPr>
          <a:xfrm>
            <a:off x="8778240" y="2743200"/>
            <a:ext cx="228492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Explain Accuracy too…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DejaVu Sans"/>
              </a:rPr>
              <a:t>In the same manner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5" name="CustomShape 7"/>
          <p:cNvSpPr/>
          <p:nvPr/>
        </p:nvSpPr>
        <p:spPr>
          <a:xfrm>
            <a:off x="5020920" y="4786920"/>
            <a:ext cx="2933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If possible, avoid equations for simple concepts that can be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explained through diagrams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6" name="CustomShape 8"/>
          <p:cNvSpPr/>
          <p:nvPr/>
        </p:nvSpPr>
        <p:spPr>
          <a:xfrm>
            <a:off x="5020920" y="442764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7" name="CustomShape 9"/>
          <p:cNvSpPr/>
          <p:nvPr/>
        </p:nvSpPr>
        <p:spPr>
          <a:xfrm flipH="1">
            <a:off x="10697760" y="776160"/>
            <a:ext cx="365400" cy="4338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8" name="CustomShape 10"/>
          <p:cNvSpPr/>
          <p:nvPr/>
        </p:nvSpPr>
        <p:spPr>
          <a:xfrm>
            <a:off x="9326880" y="119124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Use these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Colors for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Your figures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19" name="CustomShape 11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221" name="CustomShape 1"/>
          <p:cNvSpPr/>
          <p:nvPr/>
        </p:nvSpPr>
        <p:spPr>
          <a:xfrm>
            <a:off x="265320" y="376920"/>
            <a:ext cx="329976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Evaluation Metrics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 flipV="1">
            <a:off x="3356280" y="54576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3" name="CustomShape 3"/>
          <p:cNvSpPr/>
          <p:nvPr/>
        </p:nvSpPr>
        <p:spPr>
          <a:xfrm>
            <a:off x="335628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24" name="CustomShape 4"/>
          <p:cNvSpPr/>
          <p:nvPr/>
        </p:nvSpPr>
        <p:spPr>
          <a:xfrm>
            <a:off x="5168160" y="91440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 the table in Powerpoint. Do not copy pixelated screenshots from the technical report please!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25" name="CustomShape 5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6" name="CustomShape 6"/>
          <p:cNvSpPr/>
          <p:nvPr/>
        </p:nvSpPr>
        <p:spPr>
          <a:xfrm>
            <a:off x="8034840" y="5145480"/>
            <a:ext cx="293328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Include another HD picture related to the example that you modeled in the decision tree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27" name="CustomShape 7"/>
          <p:cNvSpPr/>
          <p:nvPr/>
        </p:nvSpPr>
        <p:spPr>
          <a:xfrm>
            <a:off x="7257960" y="493776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28" name="Table 8"/>
          <p:cNvGraphicFramePr/>
          <p:nvPr/>
        </p:nvGraphicFramePr>
        <p:xfrm>
          <a:off x="547920" y="1956240"/>
          <a:ext cx="5075280" cy="2879640"/>
        </p:xfrm>
        <a:graphic>
          <a:graphicData uri="http://schemas.openxmlformats.org/drawingml/2006/table">
            <a:tbl>
              <a:tblPr/>
              <a:tblGrid>
                <a:gridCol w="1691640"/>
                <a:gridCol w="1691640"/>
                <a:gridCol w="1692360"/>
              </a:tblGrid>
              <a:tr h="719640"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Training data set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Testing data set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  <a:tr h="71964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Accuracy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0.8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0.62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  <a:tr h="7203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Precision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0.55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  <a:tr h="72036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Recall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0.76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ffffff"/>
                          </a:solidFill>
                          <a:latin typeface="Arial"/>
                        </a:rPr>
                        <a:t>0.61</a:t>
                      </a:r>
                      <a:endParaRPr b="0" lang="en-US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001e33"/>
                    </a:solidFill>
                  </a:tcPr>
                </a:tc>
              </a:tr>
            </a:tbl>
          </a:graphicData>
        </a:graphic>
      </p:graphicFrame>
      <p:pic>
        <p:nvPicPr>
          <p:cNvPr id="229" name="" descr=""/>
          <p:cNvPicPr/>
          <p:nvPr/>
        </p:nvPicPr>
        <p:blipFill>
          <a:blip r:embed="rId2"/>
          <a:srcRect l="20026" t="0" r="0" b="0"/>
          <a:stretch/>
        </p:blipFill>
        <p:spPr>
          <a:xfrm>
            <a:off x="7168320" y="2011680"/>
            <a:ext cx="4378680" cy="2674440"/>
          </a:xfrm>
          <a:prstGeom prst="rect">
            <a:avLst/>
          </a:prstGeom>
          <a:ln>
            <a:noFill/>
          </a:ln>
        </p:spPr>
      </p:pic>
      <p:sp>
        <p:nvSpPr>
          <p:cNvPr id="230" name="CustomShape 9"/>
          <p:cNvSpPr/>
          <p:nvPr/>
        </p:nvSpPr>
        <p:spPr>
          <a:xfrm>
            <a:off x="807480" y="4893480"/>
            <a:ext cx="502812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1e33"/>
                </a:solidFill>
                <a:latin typeface="Arial"/>
                <a:ea typeface="Noto Sans CJK SC Regular"/>
              </a:rPr>
              <a:t>Evaluation metrics using a training dataset of 135,000 students and test dataset of 45,000 students.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1" name="CustomShape 10"/>
          <p:cNvSpPr/>
          <p:nvPr/>
        </p:nvSpPr>
        <p:spPr>
          <a:xfrm>
            <a:off x="4297680" y="5989680"/>
            <a:ext cx="2933280" cy="51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Explain the tables in your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own words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2" name="CustomShape 11"/>
          <p:cNvSpPr/>
          <p:nvPr/>
        </p:nvSpPr>
        <p:spPr>
          <a:xfrm>
            <a:off x="4297680" y="5486400"/>
            <a:ext cx="421920" cy="3567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3" name="CustomShape 12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Marcador de contenido 3" descr=""/>
          <p:cNvPicPr/>
          <p:nvPr/>
        </p:nvPicPr>
        <p:blipFill>
          <a:blip r:embed="rId1"/>
          <a:stretch/>
        </p:blipFill>
        <p:spPr>
          <a:xfrm>
            <a:off x="-2880" y="0"/>
            <a:ext cx="12196800" cy="6856560"/>
          </a:xfrm>
          <a:prstGeom prst="rect">
            <a:avLst/>
          </a:prstGeom>
          <a:ln>
            <a:noFill/>
          </a:ln>
        </p:spPr>
      </p:pic>
      <p:sp>
        <p:nvSpPr>
          <p:cNvPr id="235" name="CustomShape 1"/>
          <p:cNvSpPr/>
          <p:nvPr/>
        </p:nvSpPr>
        <p:spPr>
          <a:xfrm>
            <a:off x="265320" y="376920"/>
            <a:ext cx="5402880" cy="424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en-US" sz="2200" spc="-1" strike="noStrike">
                <a:solidFill>
                  <a:srgbClr val="ffffff"/>
                </a:solidFill>
                <a:latin typeface="Arial"/>
                <a:ea typeface="DejaVu Sans"/>
              </a:rPr>
              <a:t>Time and Memory Consumption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36" name="CustomShape 2"/>
          <p:cNvSpPr/>
          <p:nvPr/>
        </p:nvSpPr>
        <p:spPr>
          <a:xfrm flipV="1">
            <a:off x="4819320" y="545760"/>
            <a:ext cx="524880" cy="16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7" name="CustomShape 3"/>
          <p:cNvSpPr/>
          <p:nvPr/>
        </p:nvSpPr>
        <p:spPr>
          <a:xfrm>
            <a:off x="4819320" y="336600"/>
            <a:ext cx="2403360" cy="30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Keep this title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5168160" y="914400"/>
            <a:ext cx="3426120" cy="72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Create the plots in Excel. Do not copy pixelated screenshots from the technical report please!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9" name="CustomShape 5"/>
          <p:cNvSpPr/>
          <p:nvPr/>
        </p:nvSpPr>
        <p:spPr>
          <a:xfrm flipV="1">
            <a:off x="4719600" y="1172880"/>
            <a:ext cx="447120" cy="3884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rgbClr val="ff0000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240" name=""/>
          <p:cNvGraphicFramePr/>
          <p:nvPr/>
        </p:nvGraphicFramePr>
        <p:xfrm>
          <a:off x="146880" y="1914120"/>
          <a:ext cx="5759280" cy="3239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41" name=""/>
          <p:cNvGraphicFramePr/>
          <p:nvPr/>
        </p:nvGraphicFramePr>
        <p:xfrm>
          <a:off x="6071040" y="1878120"/>
          <a:ext cx="5759280" cy="3239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42" name="CustomShape 6"/>
          <p:cNvSpPr/>
          <p:nvPr/>
        </p:nvSpPr>
        <p:spPr>
          <a:xfrm>
            <a:off x="2249280" y="5117760"/>
            <a:ext cx="594324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Time Consumption </a:t>
            </a:r>
            <a:endParaRPr b="0" lang="en-US" sz="2200" spc="-1" strike="noStrike">
              <a:latin typeface="Arial"/>
            </a:endParaRPr>
          </a:p>
        </p:txBody>
      </p:sp>
      <p:sp>
        <p:nvSpPr>
          <p:cNvPr id="243" name="CustomShape 7"/>
          <p:cNvSpPr/>
          <p:nvPr/>
        </p:nvSpPr>
        <p:spPr>
          <a:xfrm>
            <a:off x="8539920" y="5117760"/>
            <a:ext cx="5943240" cy="425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2200" spc="-1" strike="noStrike">
                <a:solidFill>
                  <a:srgbClr val="001e33"/>
                </a:solidFill>
                <a:latin typeface="Arial"/>
                <a:ea typeface="DejaVu Sans"/>
              </a:rPr>
              <a:t>Memory Consumption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244" name="" descr=""/>
          <p:cNvPicPr/>
          <p:nvPr/>
        </p:nvPicPr>
        <p:blipFill>
          <a:blip r:embed="rId4"/>
          <a:stretch/>
        </p:blipFill>
        <p:spPr>
          <a:xfrm>
            <a:off x="1648800" y="5105520"/>
            <a:ext cx="527400" cy="527400"/>
          </a:xfrm>
          <a:prstGeom prst="rect">
            <a:avLst/>
          </a:prstGeom>
          <a:ln>
            <a:noFill/>
          </a:ln>
        </p:spPr>
      </p:pic>
      <p:pic>
        <p:nvPicPr>
          <p:cNvPr id="245" name="" descr=""/>
          <p:cNvPicPr/>
          <p:nvPr/>
        </p:nvPicPr>
        <p:blipFill>
          <a:blip r:embed="rId5"/>
          <a:srcRect l="28235" t="24851" r="28737" b="25399"/>
          <a:stretch/>
        </p:blipFill>
        <p:spPr>
          <a:xfrm>
            <a:off x="7827120" y="5117760"/>
            <a:ext cx="712440" cy="547920"/>
          </a:xfrm>
          <a:prstGeom prst="rect">
            <a:avLst/>
          </a:prstGeom>
          <a:ln>
            <a:noFill/>
          </a:ln>
        </p:spPr>
      </p:pic>
      <p:sp>
        <p:nvSpPr>
          <p:cNvPr id="246" name="CustomShape 8"/>
          <p:cNvSpPr/>
          <p:nvPr/>
        </p:nvSpPr>
        <p:spPr>
          <a:xfrm>
            <a:off x="8229600" y="124200"/>
            <a:ext cx="2115360" cy="51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Complete this slide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0000"/>
                </a:solidFill>
                <a:latin typeface="Arial"/>
                <a:ea typeface="DejaVu Sans"/>
              </a:rPr>
              <a:t>For the third deliverable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1540</TotalTime>
  <Application>LibreOffice/6.2.8.2$Linux_X86_64 LibreOffice_project/20$Build-2</Application>
  <Words>4</Words>
  <Paragraphs>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2020-06-26T14:36:07Z</dcterms:created>
  <dc:creator>Referee</dc:creator>
  <dc:description/>
  <dc:language>en-US</dc:language>
  <cp:lastModifiedBy/>
  <dcterms:modified xsi:type="dcterms:W3CDTF">2020-07-01T11:32:22Z</dcterms:modified>
  <cp:revision>20</cp:revision>
  <dc:subject/>
  <dc:title>Presentación de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Panorámica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2</vt:i4>
  </property>
</Properties>
</file>